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744CB-99CE-4D4F-8C77-640336122FBF}" type="datetimeFigureOut">
              <a:rPr lang="fr-CH" smtClean="0"/>
              <a:t>21.12.2023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0F416-A348-423E-BF3C-C4902BA209A1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9519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B2435E-7800-1F18-5713-22F6FD0A2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9B43FEB-D24B-FA0B-23C2-441EDFB18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1C6B413-0F78-FB3D-95EE-1502B5FF0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F02DFE-2244-097B-7C7F-E7CF8BD47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6AA1D0-5EA2-B646-EDB7-2A079600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73009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20EFAF-CD66-14CF-49B6-9A4A26A1B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17EC562-DA9E-70A0-F294-5C6F9B2EFA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9614047-9390-B043-9B05-EF4ECF3B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1BEAB4-A19F-97C4-A17F-90CB46BA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D80D39-6064-C9B4-58E3-4315AA82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67587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4327398-737A-DFBE-5E27-E8FF90DE3C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13E6468-518B-BB1E-B44C-5B273B1DF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936B18-E6D4-8132-47B5-FE22C34A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C79234-0B2B-AC86-AC88-12184D9B2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690865-F96B-53B1-4EB3-7CE4F372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3647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830519-B98C-23C2-F865-A426059B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19E3D1-1818-D2C5-0571-69691FA0E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D7F6CA-C7B5-D067-017F-1AB25DB07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1658A5-EC88-8CE7-6903-432601EF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2A4E8B-044A-5100-ECC3-846C1DBCD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85636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B55553-B20E-B365-9525-C3D656CA3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59C9EC6-8381-7B94-CF1B-9CCCE930D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544220-2660-13F5-5250-A13B7C8FA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AB57A0-6CF0-C4A8-08DB-16288CB45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D76AFB-E867-71FE-308C-AAD2D52C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20331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13969E-50D0-5A97-ACB7-04CFFA200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63355E-D1D7-249D-6A2D-2E537EE850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45259E4-6F81-CD96-2626-ED7892E93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F68621-A573-C82F-3775-CD9BF05DF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ABED4B-64C3-2F81-76CD-6CCA3A172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7D141D-4690-064A-FE3B-95AFE6F8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1092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982046-3992-AB5E-2622-5ED919E0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8FC5F1-847B-3A4D-0810-CBC463C2B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A42861-7837-C7C0-7CD9-DE9EF7D40C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67D4F21-356D-1DCF-FE8C-D6D3ECFF5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1CE8FDA-7CD3-A7DD-F034-75928D8AF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BAD9740-04B1-6E8E-215A-CCB124343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D9FA7DA-8E9C-F40B-A58E-CE3673566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098C3C1-F6EE-C92D-15F3-6EACE30AC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02974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BA888A-6243-9E58-5F80-D0F537457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489E791-67D4-1F9A-6685-E7756F83B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D84130-C8EC-3645-BDBF-5FA2072E4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E615E53-F47D-1803-A65C-9F064179F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3847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CE5FB60-7B31-EFDA-91F5-E8A50C8BC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C36D3B-3549-E9F6-B988-5ADC10AF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EC9B2B-39F4-F6A1-62E3-68C0EAB8E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72113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F9EFC-7C96-701E-838C-64B212CF7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DDC45F-B900-6C6F-B0F2-DE6B0254D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945A5A4-1C28-9E44-82C6-AB7E04701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7C9CC78-2B43-9C55-FAE2-C81601B61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48EBFCC-28B1-E9E6-3DA0-14B6743B1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202264D-5CD5-4884-4542-5299485D3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9960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A96111-1E56-F398-5AE0-161F2B2B3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3AFB4C9-7BF8-30FD-9279-AB6C2F7640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FD06E6-7706-0DF8-204D-97DCA0EFCC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B6FC662-2AAD-BD22-F154-695A88E12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DBF95AA-9B56-C90E-B7B4-F45DFC99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90F21F2-6A6C-6D03-6FD2-D8E1C7594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6736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300383A-5D9A-B78A-6290-D37F69954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4FFD44-24F6-D633-E384-8F75AEEE1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1842E3B-5DA1-0FB8-C913-79CEB5D3B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0A337E-56FA-7052-CC48-2F88E5ADD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321A86-13E9-FBC0-5B71-DECBC03D2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93B52-0534-4EEA-B443-FCC00A24E459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37912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2B499A-9935-9370-02B3-31FCEDBC7B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Enhancing Teacher Communication with Supra-Sequences</a:t>
            </a:r>
            <a:endParaRPr lang="fr-CH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87850B-22E8-399E-BD7A-984AAB6B6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5711"/>
            <a:ext cx="9144000" cy="1655762"/>
          </a:xfrm>
        </p:spPr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Paradigm Shift in Educational Collaboration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90782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7444B-EECF-CEDB-6EA2-81D7B3A3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Survey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F00A38-ABFB-F40F-1E8B-F1744610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700640-234B-1A3F-B8BB-7927F931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AAE47B-ADA5-1138-E1C9-381AA964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10</a:t>
            </a:fld>
            <a:endParaRPr lang="fr-CH"/>
          </a:p>
        </p:txBody>
      </p:sp>
      <p:pic>
        <p:nvPicPr>
          <p:cNvPr id="2050" name="Picture 2" descr="Tableau des réponses au formulaire Forms. Titre de la question : Based on your understanding, how would you rate the potential impact of a supra-sequence tool on educational outcomes?&#10;. Nombre de réponses : 5 réponses.">
            <a:extLst>
              <a:ext uri="{FF2B5EF4-FFF2-40B4-BE49-F238E27FC236}">
                <a16:creationId xmlns:a16="http://schemas.microsoft.com/office/drawing/2014/main" id="{45DA9DBC-9E00-919E-C280-C88018E67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82" y="1350850"/>
            <a:ext cx="4654583" cy="2365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ableau des réponses au formulaire Forms. Titre de la question : How often do you collaborate with other teachers in planning your lessons?&#10;. Nombre de réponses : 5 réponses.">
            <a:extLst>
              <a:ext uri="{FF2B5EF4-FFF2-40B4-BE49-F238E27FC236}">
                <a16:creationId xmlns:a16="http://schemas.microsoft.com/office/drawing/2014/main" id="{9EB06BE4-9173-E819-D115-ED6A54B3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787" y="1350850"/>
            <a:ext cx="5665400" cy="238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0E34F1-B31D-1D32-5AEB-0A846D115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716324"/>
            <a:ext cx="5370228" cy="2092043"/>
          </a:xfrm>
          <a:prstGeom prst="rect">
            <a:avLst/>
          </a:prstGeom>
        </p:spPr>
      </p:pic>
      <p:pic>
        <p:nvPicPr>
          <p:cNvPr id="2054" name="Picture 6" descr="Tableau des réponses au formulaire Forms. Titre de la question : What features do you think are most important in a tool for planning supra-sequences&#10;. Nombre de réponses : 5 réponses.">
            <a:extLst>
              <a:ext uri="{FF2B5EF4-FFF2-40B4-BE49-F238E27FC236}">
                <a16:creationId xmlns:a16="http://schemas.microsoft.com/office/drawing/2014/main" id="{0C5A4758-684F-4434-9464-C912B9126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13" y="3734301"/>
            <a:ext cx="4932783" cy="207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050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C7444B-EECF-CEDB-6EA2-81D7B3A3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Survey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6F00A38-ABFB-F40F-1E8B-F1744610D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700640-234B-1A3F-B8BB-7927F931D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AAE47B-ADA5-1138-E1C9-381AA9643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11</a:t>
            </a:fld>
            <a:endParaRPr lang="fr-CH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87133B7-2A27-744D-F8BF-64958ECEA076}"/>
              </a:ext>
            </a:extLst>
          </p:cNvPr>
          <p:cNvSpPr txBox="1"/>
          <p:nvPr/>
        </p:nvSpPr>
        <p:spPr>
          <a:xfrm>
            <a:off x="3048778" y="324433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fr-CH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16072B1-5E1E-2693-6191-B7D3E160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184" y="1281861"/>
            <a:ext cx="5505644" cy="492688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5BEDD63-39B8-89CA-75AF-898A3A9B7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0907"/>
            <a:ext cx="5637940" cy="2392759"/>
          </a:xfrm>
          <a:prstGeom prst="rect">
            <a:avLst/>
          </a:prstGeom>
        </p:spPr>
      </p:pic>
      <p:pic>
        <p:nvPicPr>
          <p:cNvPr id="3074" name="Picture 2" descr="Tableau des réponses au formulaire Forms. Titre de la question : How likely are you to use a tool for planning and executing supra-sequences in your teaching?&#10;. Nombre de réponses : 5 réponses.">
            <a:extLst>
              <a:ext uri="{FF2B5EF4-FFF2-40B4-BE49-F238E27FC236}">
                <a16:creationId xmlns:a16="http://schemas.microsoft.com/office/drawing/2014/main" id="{BD859A77-E40A-A00B-F8EF-EE95FDF24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7550"/>
            <a:ext cx="5637940" cy="268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80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A3E379-5B5F-F1B0-3CC6-15180B9F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Presentation roadmap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93A7BC-B322-8E4F-0D94-A8663A19D7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fr-CH" dirty="0"/>
              <a:t>PER</a:t>
            </a:r>
          </a:p>
          <a:p>
            <a:pPr marL="514350" indent="-514350">
              <a:buFont typeface="+mj-lt"/>
              <a:buAutoNum type="arabicPeriod"/>
            </a:pPr>
            <a:r>
              <a:rPr lang="fr-CH" dirty="0"/>
              <a:t>The concept of supra-</a:t>
            </a:r>
            <a:r>
              <a:rPr lang="fr-CH" dirty="0" err="1"/>
              <a:t>sequences</a:t>
            </a:r>
            <a:endParaRPr lang="fr-CH" dirty="0"/>
          </a:p>
          <a:p>
            <a:pPr marL="514350" indent="-514350">
              <a:buFont typeface="+mj-lt"/>
              <a:buAutoNum type="arabicPeriod"/>
            </a:pPr>
            <a:r>
              <a:rPr lang="fr-CH" dirty="0"/>
              <a:t>Use case</a:t>
            </a:r>
          </a:p>
          <a:p>
            <a:pPr marL="514350" indent="-514350">
              <a:buFont typeface="+mj-lt"/>
              <a:buAutoNum type="arabicPeriod"/>
            </a:pPr>
            <a:r>
              <a:rPr lang="fr-CH" dirty="0" err="1"/>
              <a:t>Proposed</a:t>
            </a:r>
            <a:r>
              <a:rPr lang="fr-CH" dirty="0"/>
              <a:t> </a:t>
            </a:r>
            <a:r>
              <a:rPr lang="fr-CH" dirty="0" err="1"/>
              <a:t>tool</a:t>
            </a:r>
            <a:endParaRPr lang="fr-CH" dirty="0"/>
          </a:p>
          <a:p>
            <a:pPr marL="514350" indent="-514350">
              <a:buFont typeface="+mj-lt"/>
              <a:buAutoNum type="arabicPeriod"/>
            </a:pPr>
            <a:r>
              <a:rPr lang="fr-CH" dirty="0" err="1"/>
              <a:t>Demonstration</a:t>
            </a:r>
            <a:endParaRPr lang="fr-CH" dirty="0"/>
          </a:p>
          <a:p>
            <a:pPr marL="514350" indent="-514350">
              <a:buFont typeface="+mj-lt"/>
              <a:buAutoNum type="arabicPeriod"/>
            </a:pPr>
            <a:r>
              <a:rPr lang="fr-CH" dirty="0"/>
              <a:t>Survey </a:t>
            </a:r>
            <a:r>
              <a:rPr lang="fr-CH" dirty="0" err="1"/>
              <a:t>results</a:t>
            </a:r>
            <a:endParaRPr lang="fr-CH" dirty="0"/>
          </a:p>
          <a:p>
            <a:pPr marL="514350" indent="-514350">
              <a:buFont typeface="+mj-lt"/>
              <a:buAutoNum type="arabicPeriod"/>
            </a:pPr>
            <a:r>
              <a:rPr lang="fr-CH" dirty="0"/>
              <a:t>Conclusions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236A17-9A67-70D7-4186-D35B4D941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821135-A050-BCC5-138F-20B47FC1D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7A1F4E-AF96-FA4C-9ACD-3327DA188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7605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4A2DA4-47AF-CE7C-D629-B65633B35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Introduction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D7ECED9-62CA-FA74-6F00-B1B6A06B58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Söhne"/>
              </a:rPr>
              <a:t>How can the integration of a cross-disciplinary planning tool in the educational system influence teacher engagement and student learning outcomes?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65683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813646-C767-28D7-CD86-C43CA8E35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574634-89B6-22BF-77E7-CF1F41456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6C836A5-7C71-9961-6FB3-541DBC2AD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4</a:t>
            </a:fld>
            <a:endParaRPr lang="fr-CH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78A44ED-5E7D-470E-864A-DB9BE2A144A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0515600" cy="983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/>
              <a:t>PER (Plan d’étude Roman)</a:t>
            </a:r>
            <a:endParaRPr lang="fr-CH" dirty="0"/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E2C6BCA4-1A0A-2809-ABDE-73DB5C66246F}"/>
              </a:ext>
            </a:extLst>
          </p:cNvPr>
          <p:cNvSpPr txBox="1">
            <a:spLocks/>
          </p:cNvSpPr>
          <p:nvPr/>
        </p:nvSpPr>
        <p:spPr>
          <a:xfrm>
            <a:off x="287265" y="1945510"/>
            <a:ext cx="5808469" cy="339181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fr-CH" sz="7200"/>
              <a:t>Comprehensive plan for education</a:t>
            </a:r>
            <a:endParaRPr lang="fr-CH" sz="7200">
              <a:cs typeface="Calibri"/>
            </a:endParaRPr>
          </a:p>
          <a:p>
            <a:pPr marL="342900" indent="-342900"/>
            <a:r>
              <a:rPr lang="fr-CH" sz="7200"/>
              <a:t>Agreed upon by all French speaking Cantons</a:t>
            </a:r>
            <a:endParaRPr lang="fr-CH" sz="7200">
              <a:cs typeface="Calibri"/>
            </a:endParaRPr>
          </a:p>
          <a:p>
            <a:pPr marL="342900" indent="-342900"/>
            <a:r>
              <a:rPr lang="fr-CH" sz="7200"/>
              <a:t>Students from 4 to 15 years old</a:t>
            </a:r>
            <a:endParaRPr lang="fr-CH" sz="7200">
              <a:cs typeface="Calibri" panose="020F0502020204030204"/>
            </a:endParaRPr>
          </a:p>
          <a:p>
            <a:pPr marL="342900" indent="-342900"/>
            <a:r>
              <a:rPr lang="fr-CH" sz="7200"/>
              <a:t>Standardization of learning</a:t>
            </a:r>
          </a:p>
          <a:p>
            <a:pPr marL="342900" indent="-342900"/>
            <a:endParaRPr lang="fr-CH" sz="7200"/>
          </a:p>
          <a:p>
            <a:pPr marL="342900" indent="-342900"/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9903269-E3B3-01F8-38D0-92A873CD8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7" t="4814"/>
          <a:stretch/>
        </p:blipFill>
        <p:spPr>
          <a:xfrm>
            <a:off x="6349767" y="1122721"/>
            <a:ext cx="5554968" cy="46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140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91A8927-74A2-2585-F875-67EA74C0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01A50B4-E9F2-D70B-A31F-0F6F1777D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0882465-EDE5-F4AF-BC40-5892B1D3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5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CF2E21F-7722-946B-3BCD-45AF0F548CA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/>
              <a:t>Supra-</a:t>
            </a:r>
            <a:r>
              <a:rPr lang="fr-CH" dirty="0" err="1"/>
              <a:t>sequence</a:t>
            </a:r>
            <a:endParaRPr lang="fr-CH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7A8978EC-864F-A685-C577-253C5ADFC2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CH">
              <a:cs typeface="Calibri"/>
            </a:endParaRPr>
          </a:p>
          <a:p>
            <a:r>
              <a:rPr lang="fr-CH"/>
              <a:t>Focus on a PER objective from General or Cross Education</a:t>
            </a:r>
            <a:endParaRPr lang="fr-CH">
              <a:cs typeface="Calibri"/>
            </a:endParaRPr>
          </a:p>
          <a:p>
            <a:r>
              <a:rPr lang="fr-CH">
                <a:cs typeface="Calibri"/>
              </a:rPr>
              <a:t>Span multiple weeks, across any Subject</a:t>
            </a:r>
          </a:p>
          <a:p>
            <a:r>
              <a:rPr lang="fr-CH">
                <a:cs typeface="Calibri"/>
              </a:rPr>
              <a:t>Initiated by teacher for one class</a:t>
            </a:r>
            <a:endParaRPr lang="fr-CH"/>
          </a:p>
          <a:p>
            <a:r>
              <a:rPr lang="fr-CH">
                <a:cs typeface="Calibri"/>
              </a:rPr>
              <a:t>Can be joined by teacher on a voluntary basis</a:t>
            </a:r>
            <a:endParaRPr lang="fr-CH"/>
          </a:p>
          <a:p>
            <a:r>
              <a:rPr lang="fr-CH"/>
              <a:t>Each teacher can, in the context of the Supra-sequence :</a:t>
            </a:r>
            <a:endParaRPr lang="fr-CH">
              <a:cs typeface="Calibri"/>
            </a:endParaRPr>
          </a:p>
          <a:p>
            <a:pPr lvl="1"/>
            <a:r>
              <a:rPr lang="fr-CH">
                <a:cs typeface="Calibri"/>
              </a:rPr>
              <a:t>See what's been done by other teachers</a:t>
            </a:r>
          </a:p>
          <a:p>
            <a:pPr lvl="1"/>
            <a:r>
              <a:rPr lang="fr-CH"/>
              <a:t>Plan for what will be done in the supra-sequence</a:t>
            </a:r>
            <a:endParaRPr lang="fr-CH">
              <a:cs typeface="Calibri"/>
            </a:endParaRPr>
          </a:p>
          <a:p>
            <a:pPr lvl="1"/>
            <a:r>
              <a:rPr lang="fr-CH"/>
              <a:t>Allows to adapt the future lessons</a:t>
            </a:r>
          </a:p>
          <a:p>
            <a:pPr lvl="1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1476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6CBA33C-391E-5FB0-5823-36E43C547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D7DD0FE-9A0E-AE9B-EE83-DE4705B87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95B47A-AEBB-F2CE-F7C3-D41D8AB6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6</a:t>
            </a:fld>
            <a:endParaRPr lang="fr-CH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BC5AE59-6BD9-6439-D8B3-A22D4EEA248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/>
              <a:t>Use case</a:t>
            </a:r>
          </a:p>
        </p:txBody>
      </p:sp>
      <p:pic>
        <p:nvPicPr>
          <p:cNvPr id="6" name="Espace réservé du contenu 10" descr="Une image contenant texte, diagramme, croquis, capture d’écran">
            <a:extLst>
              <a:ext uri="{FF2B5EF4-FFF2-40B4-BE49-F238E27FC236}">
                <a16:creationId xmlns:a16="http://schemas.microsoft.com/office/drawing/2014/main" id="{B1286343-5BD2-2E1D-18AF-1DBAAAE53A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78" b="43966"/>
          <a:stretch/>
        </p:blipFill>
        <p:spPr>
          <a:xfrm>
            <a:off x="3181852" y="1690688"/>
            <a:ext cx="5828295" cy="458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93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1A79CF-8C69-3DB5-959C-32EAFE85D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Proposed</a:t>
            </a:r>
            <a:r>
              <a:rPr lang="fr-CH" dirty="0"/>
              <a:t> </a:t>
            </a:r>
            <a:r>
              <a:rPr lang="fr-CH" dirty="0" err="1"/>
              <a:t>tool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A06E63-F382-7B89-F752-948BC8728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Web application</a:t>
            </a:r>
          </a:p>
          <a:p>
            <a:pPr lvl="1"/>
            <a:r>
              <a:rPr lang="fr-CH" dirty="0" err="1"/>
              <a:t>Ease</a:t>
            </a:r>
            <a:r>
              <a:rPr lang="fr-CH" dirty="0"/>
              <a:t> of </a:t>
            </a:r>
            <a:r>
              <a:rPr lang="fr-CH" dirty="0" err="1"/>
              <a:t>access</a:t>
            </a:r>
            <a:endParaRPr lang="fr-CH" dirty="0"/>
          </a:p>
          <a:p>
            <a:pPr lvl="1"/>
            <a:r>
              <a:rPr lang="fr-CH" dirty="0" err="1"/>
              <a:t>Disponibility</a:t>
            </a:r>
            <a:endParaRPr lang="fr-CH" dirty="0"/>
          </a:p>
          <a:p>
            <a:r>
              <a:rPr lang="fr-CH" dirty="0"/>
              <a:t>App with login</a:t>
            </a:r>
          </a:p>
          <a:p>
            <a:pPr lvl="1"/>
            <a:r>
              <a:rPr lang="fr-CH" dirty="0" err="1"/>
              <a:t>Each</a:t>
            </a:r>
            <a:r>
              <a:rPr lang="fr-CH" dirty="0"/>
              <a:t> </a:t>
            </a:r>
            <a:r>
              <a:rPr lang="fr-CH" dirty="0" err="1"/>
              <a:t>teacher</a:t>
            </a:r>
            <a:r>
              <a:rPr lang="fr-CH" dirty="0"/>
              <a:t> has it’s </a:t>
            </a:r>
            <a:r>
              <a:rPr lang="fr-CH" dirty="0" err="1"/>
              <a:t>own</a:t>
            </a:r>
            <a:r>
              <a:rPr lang="fr-CH" dirty="0"/>
              <a:t> profil</a:t>
            </a:r>
          </a:p>
          <a:p>
            <a:pPr lvl="1"/>
            <a:r>
              <a:rPr lang="fr-CH" dirty="0" err="1"/>
              <a:t>Ability</a:t>
            </a:r>
            <a:r>
              <a:rPr lang="fr-CH" dirty="0"/>
              <a:t> to follow </a:t>
            </a:r>
            <a:r>
              <a:rPr lang="fr-CH" dirty="0" err="1"/>
              <a:t>his</a:t>
            </a:r>
            <a:r>
              <a:rPr lang="fr-CH" dirty="0"/>
              <a:t> classes</a:t>
            </a:r>
          </a:p>
          <a:p>
            <a:pPr lvl="1"/>
            <a:r>
              <a:rPr lang="fr-CH" dirty="0" err="1"/>
              <a:t>Ease</a:t>
            </a:r>
            <a:r>
              <a:rPr lang="fr-CH" dirty="0"/>
              <a:t> of use</a:t>
            </a:r>
          </a:p>
          <a:p>
            <a:endParaRPr lang="fr-CH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1D5F185-4F77-6C63-F4E8-94B562B20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1EEC026-27E5-E3FA-5FD3-279629BFA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6C1691-9DD1-F744-91F3-81EDB194A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0349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797F8-BCDC-B572-59CA-151207200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Demo</a:t>
            </a:r>
            <a:endParaRPr lang="fr-CH" dirty="0"/>
          </a:p>
        </p:txBody>
      </p:sp>
      <p:pic>
        <p:nvPicPr>
          <p:cNvPr id="7" name="Login Page - Google Chrome 2023-12-21 08-16-10">
            <a:hlinkClick r:id="" action="ppaction://media"/>
            <a:extLst>
              <a:ext uri="{FF2B5EF4-FFF2-40B4-BE49-F238E27FC236}">
                <a16:creationId xmlns:a16="http://schemas.microsoft.com/office/drawing/2014/main" id="{D4662014-8CD8-E8DF-A973-1E8A461E45B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7698" y="1293440"/>
            <a:ext cx="8911836" cy="4827539"/>
          </a:xfrm>
        </p:spPr>
      </p:pic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17A238F-6F2A-3B04-64C0-8E1918BF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0A9362-ED30-31AE-6641-5A26EB765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AF83B6-8504-3662-FA70-7AB61EA2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2738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CB9D16-9A26-99AC-B6B8-DB7CE564D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73" y="81951"/>
            <a:ext cx="10515600" cy="1325563"/>
          </a:xfrm>
        </p:spPr>
        <p:txBody>
          <a:bodyPr/>
          <a:lstStyle/>
          <a:p>
            <a:r>
              <a:rPr lang="fr-CH" dirty="0"/>
              <a:t>Survey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8208E32-CCAC-CCED-2723-830FC74A2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CH"/>
              <a:t>21.12.2023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2CFF3F1-4851-44C9-A5FD-ACC4D202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/>
              <a:t>Seminar Public Services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D1BCCA-BF58-DE9B-56A5-17CD30FD1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93B52-0534-4EEA-B443-FCC00A24E459}" type="slidenum">
              <a:rPr lang="fr-CH" smtClean="0"/>
              <a:t>9</a:t>
            </a:fld>
            <a:endParaRPr lang="fr-CH"/>
          </a:p>
        </p:txBody>
      </p:sp>
      <p:pic>
        <p:nvPicPr>
          <p:cNvPr id="1026" name="Picture 2" descr="Tableau des réponses au formulaire Forms. Titre de la question : What is your current role in education?. Nombre de réponses : 5 réponses.">
            <a:extLst>
              <a:ext uri="{FF2B5EF4-FFF2-40B4-BE49-F238E27FC236}">
                <a16:creationId xmlns:a16="http://schemas.microsoft.com/office/drawing/2014/main" id="{49864186-0799-8F97-C857-A4D1278A39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33" y="1287624"/>
            <a:ext cx="5255560" cy="221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bleau des réponses au formulaire Forms. Titre de la question : In which subject areas or domains do you primarily teach?&#10;. Nombre de réponses : 5 réponses.">
            <a:extLst>
              <a:ext uri="{FF2B5EF4-FFF2-40B4-BE49-F238E27FC236}">
                <a16:creationId xmlns:a16="http://schemas.microsoft.com/office/drawing/2014/main" id="{4D66AC22-01D3-3D96-CFC7-C93D83C2F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8751" y="1287624"/>
            <a:ext cx="5122783" cy="243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ableau des réponses au formulaire Forms. Titre de la question : How many years of experience do you have in education?&#10;. Nombre de réponses : 5 réponses.">
            <a:extLst>
              <a:ext uri="{FF2B5EF4-FFF2-40B4-BE49-F238E27FC236}">
                <a16:creationId xmlns:a16="http://schemas.microsoft.com/office/drawing/2014/main" id="{E0DD7D86-00DC-90C7-0B14-47850822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33" y="3551545"/>
            <a:ext cx="5256334" cy="221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ableau des réponses au formulaire Forms. Titre de la question : Were you previously aware of the concept of supra-sequences in education?&#10;. Nombre de réponses : 5 réponses.">
            <a:extLst>
              <a:ext uri="{FF2B5EF4-FFF2-40B4-BE49-F238E27FC236}">
                <a16:creationId xmlns:a16="http://schemas.microsoft.com/office/drawing/2014/main" id="{ADF1C67E-521A-A79F-A12A-E3E5E4B95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93" y="3498980"/>
            <a:ext cx="5122783" cy="243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972059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218</Words>
  <Application>Microsoft Office PowerPoint</Application>
  <PresentationFormat>Grand écran</PresentationFormat>
  <Paragraphs>68</Paragraphs>
  <Slides>11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Söhne</vt:lpstr>
      <vt:lpstr>Thème Office</vt:lpstr>
      <vt:lpstr>Enhancing Teacher Communication with Supra-Sequences</vt:lpstr>
      <vt:lpstr>Presentation roadmap</vt:lpstr>
      <vt:lpstr>Introduction</vt:lpstr>
      <vt:lpstr>Présentation PowerPoint</vt:lpstr>
      <vt:lpstr>Présentation PowerPoint</vt:lpstr>
      <vt:lpstr>Présentation PowerPoint</vt:lpstr>
      <vt:lpstr>Proposed tool</vt:lpstr>
      <vt:lpstr>Demo</vt:lpstr>
      <vt:lpstr>Survey</vt:lpstr>
      <vt:lpstr>Survey</vt:lpstr>
      <vt:lpstr>Survey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Enhancing Teacher Communication with Supra-Sequences</dc:title>
  <dc:creator>Mathias Tonini</dc:creator>
  <cp:lastModifiedBy>Mathias Tonini</cp:lastModifiedBy>
  <cp:revision>7</cp:revision>
  <dcterms:created xsi:type="dcterms:W3CDTF">2023-12-17T09:53:22Z</dcterms:created>
  <dcterms:modified xsi:type="dcterms:W3CDTF">2023-12-21T07:44:23Z</dcterms:modified>
</cp:coreProperties>
</file>